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7"/>
  </p:notesMasterIdLst>
  <p:handoutMasterIdLst>
    <p:handoutMasterId r:id="rId28"/>
  </p:handoutMasterIdLst>
  <p:sldIdLst>
    <p:sldId id="603" r:id="rId8"/>
    <p:sldId id="2340" r:id="rId9"/>
    <p:sldId id="739" r:id="rId10"/>
    <p:sldId id="2621" r:id="rId11"/>
    <p:sldId id="2607" r:id="rId12"/>
    <p:sldId id="2611" r:id="rId13"/>
    <p:sldId id="2642" r:id="rId14"/>
    <p:sldId id="2643" r:id="rId15"/>
    <p:sldId id="2644" r:id="rId16"/>
    <p:sldId id="2645" r:id="rId17"/>
    <p:sldId id="2612" r:id="rId18"/>
    <p:sldId id="2635" r:id="rId19"/>
    <p:sldId id="2629" r:id="rId20"/>
    <p:sldId id="2619" r:id="rId21"/>
    <p:sldId id="2613" r:id="rId22"/>
    <p:sldId id="2641" r:id="rId23"/>
    <p:sldId id="2626" r:id="rId24"/>
    <p:sldId id="2614" r:id="rId25"/>
    <p:sldId id="582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19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3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522046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25786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00296" y="1966219"/>
            <a:ext cx="11171138" cy="3066490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KIMI</a:t>
            </a: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长序列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看大模型发展趋势 </a:t>
            </a: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II</a:t>
            </a:r>
            <a:endParaRPr lang="zh-CN" altLang="en-US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809D35-9CFD-2E46-8EEA-BDC526C5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7F72D0-5642-FE4A-A7CF-336A852F64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00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</a:p>
          <a:p>
            <a:r>
              <a:rPr lang="en-US" altLang="zh-CN" dirty="0"/>
              <a:t>2024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r>
              <a:rPr lang="zh-CN" altLang="en-US" dirty="0"/>
              <a:t>大会</a:t>
            </a:r>
          </a:p>
        </p:txBody>
      </p:sp>
    </p:spTree>
    <p:extLst>
      <p:ext uri="{BB962C8B-B14F-4D97-AF65-F5344CB8AC3E}">
        <p14:creationId xmlns:p14="http://schemas.microsoft.com/office/powerpoint/2010/main" val="407273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B54ACD-0902-124E-AABA-36DA6875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大模型序列长度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69672B-6050-444C-A2D2-83FB93F87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05"/>
          <a:stretch/>
        </p:blipFill>
        <p:spPr>
          <a:xfrm>
            <a:off x="756131" y="1622482"/>
            <a:ext cx="10684500" cy="46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0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zh-CN" altLang="en-US" dirty="0">
                <a:latin typeface="Gill Sans MT" panose="020B0502020104020203" pitchFamily="34" charset="0"/>
              </a:rPr>
              <a:t>看大模型趋势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1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93FA74-9256-4348-B003-7B14FC4F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大模型发展趋势与思考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B4B91-FDEA-2148-B2B7-E237122B78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 </a:t>
            </a:r>
            <a:r>
              <a:rPr lang="en-US" altLang="zh-CN" dirty="0"/>
              <a:t>LLM</a:t>
            </a:r>
            <a:r>
              <a:rPr lang="zh-CN" altLang="en-US" dirty="0"/>
              <a:t> 大模型的趋势思考；</a:t>
            </a:r>
            <a:endParaRPr lang="en-US" altLang="zh-CN" dirty="0"/>
          </a:p>
          <a:p>
            <a:r>
              <a:rPr lang="zh-CN" altLang="en-US" dirty="0"/>
              <a:t>对 </a:t>
            </a:r>
            <a:r>
              <a:rPr lang="en-US" altLang="zh-CN" dirty="0"/>
              <a:t>MLM</a:t>
            </a:r>
            <a:r>
              <a:rPr lang="zh-CN" altLang="en-US" dirty="0"/>
              <a:t> 大模型的趋势思考；</a:t>
            </a:r>
            <a:endParaRPr lang="en-US" altLang="zh-CN" dirty="0"/>
          </a:p>
          <a:p>
            <a:r>
              <a:rPr lang="zh-CN" altLang="en-US" dirty="0"/>
              <a:t>对百模大战厂商的思考（反思）；</a:t>
            </a:r>
            <a:endParaRPr lang="en-US" altLang="zh-CN" dirty="0"/>
          </a:p>
          <a:p>
            <a:r>
              <a:rPr lang="zh-CN" altLang="en-US" dirty="0"/>
              <a:t>对计算产业（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NVIDIA</a:t>
            </a:r>
            <a:r>
              <a:rPr lang="zh-CN" altLang="en-US" dirty="0"/>
              <a:t>、</a:t>
            </a:r>
            <a:r>
              <a:rPr lang="en-US" altLang="zh-CN" dirty="0"/>
              <a:t>HUAWEI</a:t>
            </a:r>
            <a:r>
              <a:rPr lang="zh-CN" altLang="en-US" dirty="0"/>
              <a:t>）的思考；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254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对大模型本身的思考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LLM</a:t>
            </a:r>
            <a:r>
              <a:rPr lang="zh-CN" altLang="en-US" sz="2000" dirty="0">
                <a:solidFill>
                  <a:srgbClr val="FF0000"/>
                </a:solidFill>
              </a:rPr>
              <a:t> 大模型已经进入瓶颈期，加持 </a:t>
            </a:r>
            <a:r>
              <a:rPr lang="en-US" altLang="zh-CN" sz="2000" dirty="0">
                <a:solidFill>
                  <a:srgbClr val="FF0000"/>
                </a:solidFill>
              </a:rPr>
              <a:t>MOE</a:t>
            </a:r>
            <a:r>
              <a:rPr lang="zh-CN" altLang="en-US" sz="2000" dirty="0">
                <a:solidFill>
                  <a:srgbClr val="FF0000"/>
                </a:solidFill>
              </a:rPr>
              <a:t> 模型规模更大、超大词表、长序列：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 err="1">
                <a:latin typeface="Gill Sans MT" panose="020B0502020104020203" pitchFamily="34" charset="0"/>
              </a:rPr>
              <a:t>DeepSeek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Grok</a:t>
            </a:r>
            <a:r>
              <a:rPr lang="zh-CN" altLang="en-US" sz="1800" dirty="0">
                <a:latin typeface="Gill Sans MT" panose="020B0502020104020203" pitchFamily="34" charset="0"/>
              </a:rPr>
              <a:t> 等对 </a:t>
            </a:r>
            <a:r>
              <a:rPr lang="en-US" altLang="zh-CN" sz="1800" dirty="0">
                <a:latin typeface="Gill Sans MT" panose="020B0502020104020203" pitchFamily="34" charset="0"/>
              </a:rPr>
              <a:t>MOE</a:t>
            </a:r>
            <a:r>
              <a:rPr lang="zh-CN" altLang="en-US" sz="1800" dirty="0">
                <a:latin typeface="Gill Sans MT" panose="020B0502020104020203" pitchFamily="34" charset="0"/>
              </a:rPr>
              <a:t> 的创新让模型规模更大，效果更好；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如 </a:t>
            </a:r>
            <a:r>
              <a:rPr lang="en-US" altLang="zh-CN" sz="1800" dirty="0">
                <a:latin typeface="Gill Sans MT" panose="020B0502020104020203" pitchFamily="34" charset="0"/>
              </a:rPr>
              <a:t>KIMI</a:t>
            </a:r>
            <a:r>
              <a:rPr lang="zh-CN" altLang="en-US" sz="1800" dirty="0">
                <a:latin typeface="Gill Sans MT" panose="020B0502020104020203" pitchFamily="34" charset="0"/>
              </a:rPr>
              <a:t> 等追求长序列提升召回，但同时提供非长序列的 </a:t>
            </a:r>
            <a:r>
              <a:rPr lang="en-US" altLang="zh-CN" sz="1800" dirty="0">
                <a:latin typeface="Gill Sans MT" panose="020B0502020104020203" pitchFamily="34" charset="0"/>
              </a:rPr>
              <a:t>SFT/</a:t>
            </a:r>
            <a:r>
              <a:rPr lang="zh-CN" altLang="en-US" sz="1800" dirty="0">
                <a:latin typeface="Gill Sans MT" panose="020B0502020104020203" pitchFamily="34" charset="0"/>
              </a:rPr>
              <a:t>微调 系列模型；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OpenAI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GPT-4o</a:t>
            </a:r>
            <a:r>
              <a:rPr lang="zh-CN" altLang="en-US" sz="1800" dirty="0">
                <a:latin typeface="Gill Sans MT" panose="020B0502020104020203" pitchFamily="34" charset="0"/>
              </a:rPr>
              <a:t> 架构在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微调整，但没有追求长序列而是：多模态、数据工程发展；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整体在 </a:t>
            </a:r>
            <a:r>
              <a:rPr lang="en-US" altLang="zh-CN" sz="1800" dirty="0">
                <a:latin typeface="Gill Sans MT" panose="020B0502020104020203" pitchFamily="34" charset="0"/>
              </a:rPr>
              <a:t>GPT-4</a:t>
            </a:r>
            <a:r>
              <a:rPr lang="zh-CN" altLang="en-US" sz="1800" dirty="0">
                <a:latin typeface="Gill Sans MT" panose="020B0502020104020203" pitchFamily="34" charset="0"/>
              </a:rPr>
              <a:t> 低 </a:t>
            </a:r>
            <a:r>
              <a:rPr lang="en-US" altLang="zh-CN" sz="1800" dirty="0">
                <a:latin typeface="Gill Sans MT" panose="020B0502020104020203" pitchFamily="34" charset="0"/>
              </a:rPr>
              <a:t>X%</a:t>
            </a:r>
            <a:r>
              <a:rPr lang="zh-CN" altLang="en-US" sz="1800" dirty="0">
                <a:latin typeface="Gill Sans MT" panose="020B0502020104020203" pitchFamily="34" charset="0"/>
              </a:rPr>
              <a:t> 精度波动，无突破性进展，进入应用下半场；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1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对大模型本身的思考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MLM</a:t>
            </a:r>
            <a:r>
              <a:rPr lang="zh-CN" altLang="en-US" sz="2000" dirty="0">
                <a:solidFill>
                  <a:srgbClr val="FF0000"/>
                </a:solidFill>
              </a:rPr>
              <a:t> 进入赛道，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年可称为多模态大模型元年，国外巨头在布局：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国内多模态极少部分厂商在试水训练，</a:t>
            </a:r>
            <a:r>
              <a:rPr lang="en-US" altLang="zh-CN" sz="1800" dirty="0">
                <a:latin typeface="Gill Sans MT" panose="020B0502020104020203" pitchFamily="34" charset="0"/>
              </a:rPr>
              <a:t>GOOGLE</a:t>
            </a:r>
            <a:r>
              <a:rPr lang="zh-CN" altLang="en-US" sz="1800" dirty="0">
                <a:latin typeface="Gill Sans MT" panose="020B0502020104020203" pitchFamily="34" charset="0"/>
              </a:rPr>
              <a:t> 和 </a:t>
            </a:r>
            <a:r>
              <a:rPr lang="en-US" altLang="zh-CN" sz="1800" dirty="0">
                <a:latin typeface="Gill Sans MT" panose="020B0502020104020203" pitchFamily="34" charset="0"/>
              </a:rPr>
              <a:t>OpenAI</a:t>
            </a:r>
            <a:r>
              <a:rPr lang="zh-CN" altLang="en-US" sz="1800" dirty="0">
                <a:latin typeface="Gill Sans MT" panose="020B0502020104020203" pitchFamily="34" charset="0"/>
              </a:rPr>
              <a:t> 方向明确后下半年国内会涌现 </a:t>
            </a: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； 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大厂中高层容易被 </a:t>
            </a:r>
            <a:r>
              <a:rPr lang="en-US" altLang="zh-CN" sz="1800" dirty="0">
                <a:latin typeface="Gill Sans MT" panose="020B0502020104020203" pitchFamily="34" charset="0"/>
              </a:rPr>
              <a:t>PPT</a:t>
            </a:r>
            <a:r>
              <a:rPr lang="zh-CN" altLang="en-US" sz="1800" dirty="0">
                <a:latin typeface="Gill Sans MT" panose="020B0502020104020203" pitchFamily="34" charset="0"/>
              </a:rPr>
              <a:t> 忽悠，起大早赶晚集，手握万卡无 </a:t>
            </a:r>
            <a:r>
              <a:rPr lang="en-US" altLang="zh-CN" sz="1800" dirty="0">
                <a:latin typeface="Gill Sans MT" panose="020B0502020104020203" pitchFamily="34" charset="0"/>
              </a:rPr>
              <a:t>scaling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law</a:t>
            </a:r>
            <a:r>
              <a:rPr lang="zh-CN" altLang="en-US" sz="1800" dirty="0">
                <a:latin typeface="Gill Sans MT" panose="020B0502020104020203" pitchFamily="34" charset="0"/>
              </a:rPr>
              <a:t>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上半年赛道压轴 </a:t>
            </a:r>
            <a:r>
              <a:rPr lang="en-US" altLang="zh-CN" sz="1800" dirty="0">
                <a:latin typeface="Gill Sans MT" panose="020B0502020104020203" pitchFamily="34" charset="0"/>
              </a:rPr>
              <a:t>SORA</a:t>
            </a:r>
            <a:r>
              <a:rPr lang="zh-CN" altLang="en-US" sz="1800" dirty="0">
                <a:latin typeface="Gill Sans MT" panose="020B0502020104020203" pitchFamily="34" charset="0"/>
              </a:rPr>
              <a:t> 而非 </a:t>
            </a: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，大模型赛道从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开始分裂；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 围绕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的成果进一步升级迭代，而不是从新开始；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2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对百模大战产商思考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新赛道可以抄袭，但认知迭代速度不够快，很容易就被嘲讽：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Google</a:t>
            </a:r>
            <a:r>
              <a:rPr lang="zh-CN" altLang="en-US" sz="1800" dirty="0">
                <a:latin typeface="Gill Sans MT" panose="020B0502020104020203" pitchFamily="34" charset="0"/>
              </a:rPr>
              <a:t> 积极拥抱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，对自家搜索产品在逐步变革；百度用搜索防御者姿态参与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竞争；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E2E</a:t>
            </a:r>
            <a:r>
              <a:rPr lang="zh-CN" altLang="en-US" sz="1800" dirty="0">
                <a:latin typeface="Gill Sans MT" panose="020B0502020104020203" pitchFamily="34" charset="0"/>
              </a:rPr>
              <a:t> 大模型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E2E</a:t>
            </a:r>
            <a:r>
              <a:rPr lang="zh-CN" altLang="en-US" sz="1800" dirty="0">
                <a:latin typeface="Gill Sans MT" panose="020B0502020104020203" pitchFamily="34" charset="0"/>
              </a:rPr>
              <a:t> 大模型应用越来越多（</a:t>
            </a:r>
            <a:r>
              <a:rPr lang="en-US" altLang="zh-CN" sz="1800" dirty="0">
                <a:latin typeface="Gill Sans MT" panose="020B0502020104020203" pitchFamily="34" charset="0"/>
              </a:rPr>
              <a:t>Tesla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FSD12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GPT-4o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Google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Evo</a:t>
            </a:r>
            <a:r>
              <a:rPr lang="zh-CN" altLang="en-US" sz="1800" dirty="0">
                <a:latin typeface="Gill Sans MT" panose="020B0502020104020203" pitchFamily="34" charset="0"/>
              </a:rPr>
              <a:t>），国内串联；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随 </a:t>
            </a:r>
            <a:r>
              <a:rPr lang="en-US" altLang="zh-CN" sz="1800" dirty="0">
                <a:latin typeface="Gill Sans MT" panose="020B0502020104020203" pitchFamily="34" charset="0"/>
              </a:rPr>
              <a:t>GPT-4</a:t>
            </a:r>
            <a:r>
              <a:rPr lang="zh-CN" altLang="en-US" sz="1800" dirty="0">
                <a:latin typeface="Gill Sans MT" panose="020B0502020104020203" pitchFamily="34" charset="0"/>
              </a:rPr>
              <a:t> 没重大提升， 国内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开始追赶上来，围绕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的具身智能走向落地探索阶段；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国内外赛道差异明显，鲜见国内有 </a:t>
            </a:r>
            <a:r>
              <a:rPr lang="en-US" altLang="zh-CN" sz="1800" dirty="0">
                <a:latin typeface="Gill Sans MT" panose="020B0502020104020203" pitchFamily="34" charset="0"/>
              </a:rPr>
              <a:t>OpenAI</a:t>
            </a:r>
            <a:r>
              <a:rPr lang="zh-CN" altLang="en-US" sz="1800" dirty="0">
                <a:latin typeface="Gill Sans MT" panose="020B0502020104020203" pitchFamily="34" charset="0"/>
              </a:rPr>
              <a:t> 的 </a:t>
            </a:r>
            <a:r>
              <a:rPr lang="en-US" altLang="zh-CN" sz="1800" dirty="0">
                <a:latin typeface="Gill Sans MT" panose="020B0502020104020203" pitchFamily="34" charset="0"/>
              </a:rPr>
              <a:t>RoadMap</a:t>
            </a:r>
            <a:r>
              <a:rPr lang="zh-CN" altLang="en-US" sz="1800" dirty="0">
                <a:latin typeface="Gill Sans MT" panose="020B0502020104020203" pitchFamily="34" charset="0"/>
              </a:rPr>
              <a:t> 格局；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8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对计算产业的思考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MLM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LLM</a:t>
            </a:r>
            <a:r>
              <a:rPr lang="zh-CN" altLang="en-US" sz="2000" dirty="0">
                <a:solidFill>
                  <a:srgbClr val="FF0000"/>
                </a:solidFill>
              </a:rPr>
              <a:t> 等大模型越来越多，服务器算力持续消耗，推理算力提前布局：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年仍然仍然是重服务器算力，持续消耗大量算力，厂商对算力的渴求仍然不够；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推理芯片继续加强布局（</a:t>
            </a:r>
            <a:r>
              <a:rPr lang="en-US" altLang="zh-CN" sz="1800" dirty="0">
                <a:latin typeface="Gill Sans MT" panose="020B0502020104020203" pitchFamily="34" charset="0"/>
              </a:rPr>
              <a:t>1/2</a:t>
            </a:r>
            <a:r>
              <a:rPr lang="zh-CN" altLang="en-US" sz="1800" dirty="0">
                <a:latin typeface="Gill Sans MT" panose="020B0502020104020203" pitchFamily="34" charset="0"/>
              </a:rPr>
              <a:t> 年代际），等待 </a:t>
            </a: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等应用成熟落地，但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芯片 </a:t>
            </a:r>
            <a:r>
              <a:rPr lang="en-US" altLang="zh-CN" sz="1800" dirty="0">
                <a:latin typeface="Gill Sans MT" panose="020B0502020104020203" pitchFamily="34" charset="0"/>
              </a:rPr>
              <a:t>XXX</a:t>
            </a:r>
            <a:r>
              <a:rPr lang="zh-CN" altLang="en-US" sz="1800" dirty="0">
                <a:latin typeface="Gill Sans MT" panose="020B0502020104020203" pitchFamily="34" charset="0"/>
              </a:rPr>
              <a:t>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 对特殊解码器（</a:t>
            </a:r>
            <a:r>
              <a:rPr lang="en-US" altLang="zh-CN" sz="1800" dirty="0">
                <a:latin typeface="Gill Sans MT" panose="020B0502020104020203" pitchFamily="34" charset="0"/>
              </a:rPr>
              <a:t>IP</a:t>
            </a:r>
            <a:r>
              <a:rPr lang="zh-CN" altLang="en-US" sz="1800" dirty="0">
                <a:latin typeface="Gill Sans MT" panose="020B0502020104020203" pitchFamily="34" charset="0"/>
              </a:rPr>
              <a:t>）有新需求，数据工程不满足于 </a:t>
            </a:r>
            <a:r>
              <a:rPr lang="en-US" altLang="zh-CN" sz="1800" dirty="0">
                <a:latin typeface="Gill Sans MT" panose="020B0502020104020203" pitchFamily="34" charset="0"/>
              </a:rPr>
              <a:t>ARM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CPU</a:t>
            </a:r>
            <a:r>
              <a:rPr lang="zh-CN" altLang="en-US" sz="1800" dirty="0">
                <a:latin typeface="Gill Sans MT" panose="020B0502020104020203" pitchFamily="34" charset="0"/>
              </a:rPr>
              <a:t> 的小核小 </a:t>
            </a:r>
            <a:r>
              <a:rPr lang="en-US" altLang="zh-CN" sz="1800" dirty="0">
                <a:latin typeface="Gill Sans MT" panose="020B0502020104020203" pitchFamily="34" charset="0"/>
              </a:rPr>
              <a:t>DIE</a:t>
            </a:r>
            <a:r>
              <a:rPr lang="zh-CN" altLang="en-US" sz="1800" dirty="0">
                <a:latin typeface="Gill Sans MT" panose="020B0502020104020203" pitchFamily="34" charset="0"/>
              </a:rPr>
              <a:t> 方式；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其余，跟之前相同 </a:t>
            </a:r>
            <a:r>
              <a:rPr lang="en-US" altLang="zh-CN" sz="1800" dirty="0">
                <a:latin typeface="Gill Sans MT" panose="020B0502020104020203" pitchFamily="34" charset="0"/>
              </a:rPr>
              <a:t>XXXX</a:t>
            </a:r>
            <a:endParaRPr lang="zh-CN" altLang="en-US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2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OpenAI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春季发布：</a:t>
            </a:r>
            <a:r>
              <a:rPr lang="en-US" altLang="zh-CN" sz="2400" dirty="0">
                <a:latin typeface="Gill Sans MT" panose="020B0502020104020203" pitchFamily="34" charset="0"/>
              </a:rPr>
              <a:t>GPT-4o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(o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for omni) </a:t>
            </a: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Google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2024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IO</a:t>
            </a: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大会：</a:t>
            </a:r>
            <a:r>
              <a:rPr lang="en-US" altLang="zh-CN" sz="2400" dirty="0">
                <a:latin typeface="Gill Sans MT" panose="020B0502020104020203" pitchFamily="34" charset="0"/>
              </a:rPr>
              <a:t>Google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 err="1">
                <a:latin typeface="Gill Sans MT" panose="020B0502020104020203" pitchFamily="34" charset="0"/>
              </a:rPr>
              <a:t>Veo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Google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Search</a:t>
            </a:r>
            <a:r>
              <a:rPr lang="zh-CN" altLang="en-US" sz="2400" dirty="0">
                <a:latin typeface="Gill Sans MT" panose="020B0502020104020203" pitchFamily="34" charset="0"/>
              </a:rPr>
              <a:t>， </a:t>
            </a:r>
            <a:r>
              <a:rPr lang="en-US" altLang="zh-CN" sz="2400" dirty="0">
                <a:latin typeface="Gill Sans MT" panose="020B0502020104020203" pitchFamily="34" charset="0"/>
              </a:rPr>
              <a:t>etc.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看大模型趋势：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B2AEF3-38C6-9E40-86A0-D0FB59FEE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9249" y="1040524"/>
            <a:ext cx="6663504" cy="1803313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OpenAI</a:t>
            </a:r>
            <a:r>
              <a:rPr lang="zh-CN" altLang="en-US" sz="3200" dirty="0">
                <a:solidFill>
                  <a:srgbClr val="FF0000"/>
                </a:solidFill>
              </a:rPr>
              <a:t> 春季发布重点发布 </a:t>
            </a:r>
            <a:r>
              <a:rPr lang="en-US" altLang="zh-CN" sz="3200" dirty="0">
                <a:solidFill>
                  <a:srgbClr val="FF0000"/>
                </a:solidFill>
              </a:rPr>
              <a:t>GPT-4o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668DA1CA-F2D5-9C44-B0A3-C07C0FED15F1}"/>
              </a:ext>
            </a:extLst>
          </p:cNvPr>
          <p:cNvSpPr/>
          <p:nvPr/>
        </p:nvSpPr>
        <p:spPr>
          <a:xfrm>
            <a:off x="739249" y="3040908"/>
            <a:ext cx="10727537" cy="827690"/>
          </a:xfrm>
          <a:prstGeom prst="rightArrow">
            <a:avLst>
              <a:gd name="adj1" fmla="val 50000"/>
              <a:gd name="adj2" fmla="val 8936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F5F90A3-E244-6844-A631-88588A115089}"/>
              </a:ext>
            </a:extLst>
          </p:cNvPr>
          <p:cNvCxnSpPr/>
          <p:nvPr/>
        </p:nvCxnSpPr>
        <p:spPr>
          <a:xfrm>
            <a:off x="2903018" y="2838579"/>
            <a:ext cx="0" cy="68317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18862BF2-0824-AF4F-A111-4AA1135478DA}"/>
              </a:ext>
            </a:extLst>
          </p:cNvPr>
          <p:cNvCxnSpPr/>
          <p:nvPr/>
        </p:nvCxnSpPr>
        <p:spPr>
          <a:xfrm>
            <a:off x="8970580" y="3365411"/>
            <a:ext cx="0" cy="68317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2EA39388-4AF7-E242-A0B7-D85922BB6D97}"/>
              </a:ext>
            </a:extLst>
          </p:cNvPr>
          <p:cNvSpPr txBox="1">
            <a:spLocks/>
          </p:cNvSpPr>
          <p:nvPr/>
        </p:nvSpPr>
        <p:spPr>
          <a:xfrm>
            <a:off x="5391807" y="3868598"/>
            <a:ext cx="6346463" cy="199617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solidFill>
                  <a:srgbClr val="FF0000"/>
                </a:solidFill>
              </a:rPr>
              <a:t>Google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2024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IO</a:t>
            </a:r>
            <a:r>
              <a:rPr lang="zh-CN" altLang="en-US" sz="3200" dirty="0">
                <a:solidFill>
                  <a:srgbClr val="FF0000"/>
                </a:solidFill>
              </a:rPr>
              <a:t>大会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CN" altLang="en-US" sz="3200" dirty="0">
                <a:solidFill>
                  <a:srgbClr val="FF0000"/>
                </a:solidFill>
              </a:rPr>
              <a:t>围绕 </a:t>
            </a:r>
            <a:r>
              <a:rPr lang="en-US" altLang="zh-CN" sz="3200" dirty="0">
                <a:solidFill>
                  <a:srgbClr val="FF0000"/>
                </a:solidFill>
              </a:rPr>
              <a:t>AI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System</a:t>
            </a:r>
            <a:r>
              <a:rPr lang="zh-CN" altLang="en-US" sz="3200" dirty="0">
                <a:solidFill>
                  <a:srgbClr val="FF0000"/>
                </a:solidFill>
              </a:rPr>
              <a:t> 与 多产品亮相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56D5B-9B16-FF45-8125-68A3960B92E7}"/>
              </a:ext>
            </a:extLst>
          </p:cNvPr>
          <p:cNvSpPr txBox="1"/>
          <p:nvPr/>
        </p:nvSpPr>
        <p:spPr>
          <a:xfrm>
            <a:off x="1837982" y="3754691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2024.05.14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AAE628-1347-9A40-9418-6B5FDA7DA632}"/>
              </a:ext>
            </a:extLst>
          </p:cNvPr>
          <p:cNvSpPr txBox="1"/>
          <p:nvPr/>
        </p:nvSpPr>
        <p:spPr>
          <a:xfrm>
            <a:off x="7914290" y="2655050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2024.05.15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5BCC28-8865-DE4C-874B-EDDBCDF9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54" y="4254456"/>
            <a:ext cx="2226647" cy="14599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61773E-77AF-2D41-A2EC-85C5D5D7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222" y="1167139"/>
            <a:ext cx="2226647" cy="14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2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OpenAI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春季发布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OpenAI</a:t>
            </a:r>
            <a:r>
              <a:rPr lang="zh-CN" altLang="en-US" dirty="0"/>
              <a:t> </a:t>
            </a:r>
            <a:r>
              <a:rPr lang="en-US" altLang="zh-CN" dirty="0"/>
              <a:t>RoadMap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7BC955-E543-E846-8A1D-F8D052DE0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49"/>
          <a:stretch/>
        </p:blipFill>
        <p:spPr>
          <a:xfrm>
            <a:off x="885859" y="2297772"/>
            <a:ext cx="4390334" cy="1219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5FCE47B-4763-5340-8DEA-FE29AC02B1D0}"/>
              </a:ext>
            </a:extLst>
          </p:cNvPr>
          <p:cNvSpPr/>
          <p:nvPr/>
        </p:nvSpPr>
        <p:spPr>
          <a:xfrm>
            <a:off x="8135522" y="668343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latin typeface="Gill Sans MT" panose="020B0502020104020203" pitchFamily="34" charset="0"/>
              </a:rPr>
              <a:t>https://openai.com/index/hello-gpt-4o/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539998-4B72-0B42-9496-8FE2D485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415349"/>
            <a:ext cx="4994910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D0D5C-5C63-BA44-B73B-6F56742C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发布内容介绍</a:t>
            </a:r>
          </a:p>
        </p:txBody>
      </p:sp>
    </p:spTree>
    <p:extLst>
      <p:ext uri="{BB962C8B-B14F-4D97-AF65-F5344CB8AC3E}">
        <p14:creationId xmlns:p14="http://schemas.microsoft.com/office/powerpoint/2010/main" val="325564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710F8C-7803-FA4E-A95C-32A000F6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GPT-4o contributions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DA550C-D561-4249-86DE-95FEC6F81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125" y="1202517"/>
            <a:ext cx="5346241" cy="530338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Language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Large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Pre-training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Post-training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Architecture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Optimization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Long-context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Pre-training Data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Tokenizer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Human data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Eval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Data flywheel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Inference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…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ADE05A28-A98A-2141-AFD8-EFEFE473AC62}"/>
              </a:ext>
            </a:extLst>
          </p:cNvPr>
          <p:cNvSpPr txBox="1">
            <a:spLocks/>
          </p:cNvSpPr>
          <p:nvPr/>
        </p:nvSpPr>
        <p:spPr>
          <a:xfrm>
            <a:off x="6230357" y="1202517"/>
            <a:ext cx="5346241" cy="53033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Multimodal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Large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Multimodal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Post-Training Multimodal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Audio Pre-Training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Audio Post-Training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Visual perception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Visual generation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Data acquisition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Data infrastructure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Human data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Encoders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Decoders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Interruptions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587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C3702FD-D7F4-0845-8219-A4E339A2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GPT-4o</a:t>
            </a:r>
            <a:r>
              <a:rPr lang="zh-CN" altLang="en-US" dirty="0"/>
              <a:t> 技术解读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9E9F3E-1C1D-3D41-A5F7-7A3E031E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4" y="1487300"/>
            <a:ext cx="10963473" cy="46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40464</TotalTime>
  <Words>781</Words>
  <Application>Microsoft Macintosh PowerPoint</Application>
  <PresentationFormat>自定义</PresentationFormat>
  <Paragraphs>127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PowerPoint 演示文稿</vt:lpstr>
      <vt:lpstr>OpenAI RoadMap History</vt:lpstr>
      <vt:lpstr>发布内容介绍</vt:lpstr>
      <vt:lpstr>GPT-4o contributions</vt:lpstr>
      <vt:lpstr>GPT-4o 技术解读</vt:lpstr>
      <vt:lpstr>PowerPoint 演示文稿</vt:lpstr>
      <vt:lpstr>PowerPoint 演示文稿</vt:lpstr>
      <vt:lpstr>LLM 大模型序列长度</vt:lpstr>
      <vt:lpstr>PowerPoint 演示文稿</vt:lpstr>
      <vt:lpstr>大模型发展趋势与思考</vt:lpstr>
      <vt:lpstr>对大模型本身的思考</vt:lpstr>
      <vt:lpstr>对大模型本身的思考</vt:lpstr>
      <vt:lpstr>对百模大战产商思考</vt:lpstr>
      <vt:lpstr>对计算产业的思考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10989</cp:revision>
  <cp:lastPrinted>2023-09-08T09:14:01Z</cp:lastPrinted>
  <dcterms:created xsi:type="dcterms:W3CDTF">2020-08-28T08:44:19Z</dcterms:created>
  <dcterms:modified xsi:type="dcterms:W3CDTF">2024-05-15T17:57:19Z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